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93" r:id="rId7"/>
    <p:sldId id="304" r:id="rId8"/>
    <p:sldId id="303" r:id="rId9"/>
    <p:sldId id="301" r:id="rId10"/>
    <p:sldId id="261" r:id="rId11"/>
    <p:sldId id="295" r:id="rId12"/>
    <p:sldId id="270" r:id="rId13"/>
    <p:sldId id="302" r:id="rId14"/>
    <p:sldId id="299" r:id="rId15"/>
    <p:sldId id="263" r:id="rId16"/>
    <p:sldId id="292" r:id="rId17"/>
    <p:sldId id="298" r:id="rId18"/>
    <p:sldId id="269" r:id="rId19"/>
    <p:sldId id="291" r:id="rId20"/>
    <p:sldId id="277" r:id="rId21"/>
    <p:sldId id="280" r:id="rId22"/>
    <p:sldId id="297" r:id="rId23"/>
    <p:sldId id="281" r:id="rId24"/>
    <p:sldId id="28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228C60D-1CB0-46A2-80C5-8D278D081415}">
          <p14:sldIdLst>
            <p14:sldId id="256"/>
            <p14:sldId id="257"/>
            <p14:sldId id="258"/>
            <p14:sldId id="259"/>
            <p14:sldId id="260"/>
            <p14:sldId id="293"/>
            <p14:sldId id="304"/>
            <p14:sldId id="303"/>
            <p14:sldId id="301"/>
            <p14:sldId id="261"/>
            <p14:sldId id="295"/>
            <p14:sldId id="270"/>
            <p14:sldId id="302"/>
            <p14:sldId id="299"/>
            <p14:sldId id="263"/>
            <p14:sldId id="292"/>
            <p14:sldId id="298"/>
            <p14:sldId id="269"/>
            <p14:sldId id="291"/>
            <p14:sldId id="277"/>
            <p14:sldId id="280"/>
            <p14:sldId id="297"/>
            <p14:sldId id="281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38" autoAdjust="0"/>
    <p:restoredTop sz="65233" autoAdjust="0"/>
  </p:normalViewPr>
  <p:slideViewPr>
    <p:cSldViewPr snapToGrid="0">
      <p:cViewPr varScale="1">
        <p:scale>
          <a:sx n="48" d="100"/>
          <a:sy n="48" d="100"/>
        </p:scale>
        <p:origin x="14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5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FCAC0C-A313-4D37-9AAE-99CA73ABB452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89B47BAA-71C4-421E-9293-6947B7EAC550}">
      <dgm:prSet/>
      <dgm:spPr/>
      <dgm:t>
        <a:bodyPr/>
        <a:lstStyle/>
        <a:p>
          <a:r>
            <a:rPr lang="en-US" dirty="0"/>
            <a:t>The </a:t>
          </a:r>
          <a:r>
            <a:rPr lang="en-US" dirty="0" smtClean="0"/>
            <a:t>exponentially-growth of the filed</a:t>
          </a:r>
          <a:endParaRPr lang="en-US" dirty="0"/>
        </a:p>
      </dgm:t>
    </dgm:pt>
    <dgm:pt modelId="{9205F4F0-1A00-4A75-9EA9-1825A2D7B2DB}" type="parTrans" cxnId="{10A29B66-9EE3-40DC-86A1-2659987E8B8C}">
      <dgm:prSet/>
      <dgm:spPr/>
      <dgm:t>
        <a:bodyPr/>
        <a:lstStyle/>
        <a:p>
          <a:endParaRPr lang="en-US"/>
        </a:p>
      </dgm:t>
    </dgm:pt>
    <dgm:pt modelId="{2326A16B-B276-4D83-BF77-05599336D1D9}" type="sibTrans" cxnId="{10A29B66-9EE3-40DC-86A1-2659987E8B8C}">
      <dgm:prSet/>
      <dgm:spPr/>
      <dgm:t>
        <a:bodyPr/>
        <a:lstStyle/>
        <a:p>
          <a:endParaRPr lang="en-US"/>
        </a:p>
      </dgm:t>
    </dgm:pt>
    <dgm:pt modelId="{2A2EC774-5422-4DA3-9019-FA8B0754BFB0}">
      <dgm:prSet/>
      <dgm:spPr/>
      <dgm:t>
        <a:bodyPr/>
        <a:lstStyle/>
        <a:p>
          <a:r>
            <a:rPr lang="en-US"/>
            <a:t>Field is very young.</a:t>
          </a:r>
        </a:p>
      </dgm:t>
    </dgm:pt>
    <dgm:pt modelId="{2254B5ED-F9C7-4F10-A1ED-87E1C9E57F8B}" type="parTrans" cxnId="{482589ED-E3E1-4895-8BD1-D0AE6B30387C}">
      <dgm:prSet/>
      <dgm:spPr/>
      <dgm:t>
        <a:bodyPr/>
        <a:lstStyle/>
        <a:p>
          <a:endParaRPr lang="en-US"/>
        </a:p>
      </dgm:t>
    </dgm:pt>
    <dgm:pt modelId="{B7F3C6F6-56D8-4F99-9F8E-E4A8445B01CB}" type="sibTrans" cxnId="{482589ED-E3E1-4895-8BD1-D0AE6B30387C}">
      <dgm:prSet/>
      <dgm:spPr/>
      <dgm:t>
        <a:bodyPr/>
        <a:lstStyle/>
        <a:p>
          <a:endParaRPr lang="en-US"/>
        </a:p>
      </dgm:t>
    </dgm:pt>
    <dgm:pt modelId="{21F488A4-4302-4668-BCCE-954316394E9B}">
      <dgm:prSet/>
      <dgm:spPr/>
      <dgm:t>
        <a:bodyPr/>
        <a:lstStyle/>
        <a:p>
          <a:r>
            <a:rPr lang="en-US" dirty="0" smtClean="0"/>
            <a:t>Building you own code library can bring work to home</a:t>
          </a:r>
          <a:endParaRPr lang="en-US" dirty="0"/>
        </a:p>
      </dgm:t>
    </dgm:pt>
    <dgm:pt modelId="{C17FBD73-70C9-4E1B-99EE-14E9FE86E4AC}" type="parTrans" cxnId="{9CD7B732-7461-4D93-BBC1-F4F0F9A17305}">
      <dgm:prSet/>
      <dgm:spPr/>
      <dgm:t>
        <a:bodyPr/>
        <a:lstStyle/>
        <a:p>
          <a:endParaRPr lang="en-US"/>
        </a:p>
      </dgm:t>
    </dgm:pt>
    <dgm:pt modelId="{D93EBD17-548D-4FAB-B5A2-3B49C1FE2AE2}" type="sibTrans" cxnId="{9CD7B732-7461-4D93-BBC1-F4F0F9A17305}">
      <dgm:prSet/>
      <dgm:spPr/>
      <dgm:t>
        <a:bodyPr/>
        <a:lstStyle/>
        <a:p>
          <a:endParaRPr lang="en-US"/>
        </a:p>
      </dgm:t>
    </dgm:pt>
    <dgm:pt modelId="{1E4A59DF-89E4-4440-AE12-62B335ADCC88}" type="pres">
      <dgm:prSet presAssocID="{A0FCAC0C-A313-4D37-9AAE-99CA73ABB45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tr-TR"/>
        </a:p>
      </dgm:t>
    </dgm:pt>
    <dgm:pt modelId="{9AC7FD78-BAE6-4C83-A715-C681666EAD91}" type="pres">
      <dgm:prSet presAssocID="{89B47BAA-71C4-421E-9293-6947B7EAC550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8F31647A-CBF4-4F71-ACD5-2FAAF279A5EF}" type="pres">
      <dgm:prSet presAssocID="{2326A16B-B276-4D83-BF77-05599336D1D9}" presName="sibTrans" presStyleLbl="sibTrans1D1" presStyleIdx="0" presStyleCnt="2"/>
      <dgm:spPr/>
      <dgm:t>
        <a:bodyPr/>
        <a:lstStyle/>
        <a:p>
          <a:endParaRPr lang="tr-TR"/>
        </a:p>
      </dgm:t>
    </dgm:pt>
    <dgm:pt modelId="{563F859A-A3F4-4AF1-9821-34FF6462139B}" type="pres">
      <dgm:prSet presAssocID="{2326A16B-B276-4D83-BF77-05599336D1D9}" presName="connectorText" presStyleLbl="sibTrans1D1" presStyleIdx="0" presStyleCnt="2"/>
      <dgm:spPr/>
      <dgm:t>
        <a:bodyPr/>
        <a:lstStyle/>
        <a:p>
          <a:endParaRPr lang="tr-TR"/>
        </a:p>
      </dgm:t>
    </dgm:pt>
    <dgm:pt modelId="{0ECF2790-76EE-4A54-BF7C-398799FFFCE9}" type="pres">
      <dgm:prSet presAssocID="{2A2EC774-5422-4DA3-9019-FA8B0754BFB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tr-TR"/>
        </a:p>
      </dgm:t>
    </dgm:pt>
    <dgm:pt modelId="{CDB4E91C-787C-42D2-A6A1-32859CC2AAAB}" type="pres">
      <dgm:prSet presAssocID="{B7F3C6F6-56D8-4F99-9F8E-E4A8445B01CB}" presName="sibTrans" presStyleLbl="sibTrans1D1" presStyleIdx="1" presStyleCnt="2"/>
      <dgm:spPr/>
      <dgm:t>
        <a:bodyPr/>
        <a:lstStyle/>
        <a:p>
          <a:endParaRPr lang="tr-TR"/>
        </a:p>
      </dgm:t>
    </dgm:pt>
    <dgm:pt modelId="{AAE178E4-EEA7-4CEA-A5F7-7547DEC4444E}" type="pres">
      <dgm:prSet presAssocID="{B7F3C6F6-56D8-4F99-9F8E-E4A8445B01CB}" presName="connectorText" presStyleLbl="sibTrans1D1" presStyleIdx="1" presStyleCnt="2"/>
      <dgm:spPr/>
      <dgm:t>
        <a:bodyPr/>
        <a:lstStyle/>
        <a:p>
          <a:endParaRPr lang="tr-TR"/>
        </a:p>
      </dgm:t>
    </dgm:pt>
    <dgm:pt modelId="{AE198980-8A64-4543-8B1D-2834309D89D2}" type="pres">
      <dgm:prSet presAssocID="{21F488A4-4302-4668-BCCE-954316394E9B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tr-TR"/>
        </a:p>
      </dgm:t>
    </dgm:pt>
  </dgm:ptLst>
  <dgm:cxnLst>
    <dgm:cxn modelId="{482589ED-E3E1-4895-8BD1-D0AE6B30387C}" srcId="{A0FCAC0C-A313-4D37-9AAE-99CA73ABB452}" destId="{2A2EC774-5422-4DA3-9019-FA8B0754BFB0}" srcOrd="1" destOrd="0" parTransId="{2254B5ED-F9C7-4F10-A1ED-87E1C9E57F8B}" sibTransId="{B7F3C6F6-56D8-4F99-9F8E-E4A8445B01CB}"/>
    <dgm:cxn modelId="{10A29B66-9EE3-40DC-86A1-2659987E8B8C}" srcId="{A0FCAC0C-A313-4D37-9AAE-99CA73ABB452}" destId="{89B47BAA-71C4-421E-9293-6947B7EAC550}" srcOrd="0" destOrd="0" parTransId="{9205F4F0-1A00-4A75-9EA9-1825A2D7B2DB}" sibTransId="{2326A16B-B276-4D83-BF77-05599336D1D9}"/>
    <dgm:cxn modelId="{35BBF506-F130-47AF-BC50-53A529DAD12E}" type="presOf" srcId="{21F488A4-4302-4668-BCCE-954316394E9B}" destId="{AE198980-8A64-4543-8B1D-2834309D89D2}" srcOrd="0" destOrd="0" presId="urn:microsoft.com/office/officeart/2016/7/layout/RepeatingBendingProcessNew"/>
    <dgm:cxn modelId="{5A9D46FB-E6EC-41FA-837C-554E0D5B33BD}" type="presOf" srcId="{89B47BAA-71C4-421E-9293-6947B7EAC550}" destId="{9AC7FD78-BAE6-4C83-A715-C681666EAD91}" srcOrd="0" destOrd="0" presId="urn:microsoft.com/office/officeart/2016/7/layout/RepeatingBendingProcessNew"/>
    <dgm:cxn modelId="{590DA5EF-7EB3-423E-AD97-C31899915C45}" type="presOf" srcId="{2326A16B-B276-4D83-BF77-05599336D1D9}" destId="{563F859A-A3F4-4AF1-9821-34FF6462139B}" srcOrd="1" destOrd="0" presId="urn:microsoft.com/office/officeart/2016/7/layout/RepeatingBendingProcessNew"/>
    <dgm:cxn modelId="{B5E8AB1C-ABA0-4BFC-8ACD-2C56E53B0068}" type="presOf" srcId="{2326A16B-B276-4D83-BF77-05599336D1D9}" destId="{8F31647A-CBF4-4F71-ACD5-2FAAF279A5EF}" srcOrd="0" destOrd="0" presId="urn:microsoft.com/office/officeart/2016/7/layout/RepeatingBendingProcessNew"/>
    <dgm:cxn modelId="{9CD7B732-7461-4D93-BBC1-F4F0F9A17305}" srcId="{A0FCAC0C-A313-4D37-9AAE-99CA73ABB452}" destId="{21F488A4-4302-4668-BCCE-954316394E9B}" srcOrd="2" destOrd="0" parTransId="{C17FBD73-70C9-4E1B-99EE-14E9FE86E4AC}" sibTransId="{D93EBD17-548D-4FAB-B5A2-3B49C1FE2AE2}"/>
    <dgm:cxn modelId="{A8FDEA0D-7589-47BA-AADC-BFAA5A2F3834}" type="presOf" srcId="{2A2EC774-5422-4DA3-9019-FA8B0754BFB0}" destId="{0ECF2790-76EE-4A54-BF7C-398799FFFCE9}" srcOrd="0" destOrd="0" presId="urn:microsoft.com/office/officeart/2016/7/layout/RepeatingBendingProcessNew"/>
    <dgm:cxn modelId="{40B5F3B0-DD14-42B9-B639-534B71A4B66B}" type="presOf" srcId="{B7F3C6F6-56D8-4F99-9F8E-E4A8445B01CB}" destId="{CDB4E91C-787C-42D2-A6A1-32859CC2AAAB}" srcOrd="0" destOrd="0" presId="urn:microsoft.com/office/officeart/2016/7/layout/RepeatingBendingProcessNew"/>
    <dgm:cxn modelId="{90BF007A-B2D5-46CE-AF0B-14CDB8FEBAFB}" type="presOf" srcId="{B7F3C6F6-56D8-4F99-9F8E-E4A8445B01CB}" destId="{AAE178E4-EEA7-4CEA-A5F7-7547DEC4444E}" srcOrd="1" destOrd="0" presId="urn:microsoft.com/office/officeart/2016/7/layout/RepeatingBendingProcessNew"/>
    <dgm:cxn modelId="{746C2E42-D65C-4869-9F67-FEE68EB86507}" type="presOf" srcId="{A0FCAC0C-A313-4D37-9AAE-99CA73ABB452}" destId="{1E4A59DF-89E4-4440-AE12-62B335ADCC88}" srcOrd="0" destOrd="0" presId="urn:microsoft.com/office/officeart/2016/7/layout/RepeatingBendingProcessNew"/>
    <dgm:cxn modelId="{505F2274-744B-40BB-8D9B-863C45D561DA}" type="presParOf" srcId="{1E4A59DF-89E4-4440-AE12-62B335ADCC88}" destId="{9AC7FD78-BAE6-4C83-A715-C681666EAD91}" srcOrd="0" destOrd="0" presId="urn:microsoft.com/office/officeart/2016/7/layout/RepeatingBendingProcessNew"/>
    <dgm:cxn modelId="{DDF35DD7-BBFE-48FE-B99C-D7FAA5ADC6A1}" type="presParOf" srcId="{1E4A59DF-89E4-4440-AE12-62B335ADCC88}" destId="{8F31647A-CBF4-4F71-ACD5-2FAAF279A5EF}" srcOrd="1" destOrd="0" presId="urn:microsoft.com/office/officeart/2016/7/layout/RepeatingBendingProcessNew"/>
    <dgm:cxn modelId="{DE547B3F-56CD-47AD-A474-01B8B9E540D0}" type="presParOf" srcId="{8F31647A-CBF4-4F71-ACD5-2FAAF279A5EF}" destId="{563F859A-A3F4-4AF1-9821-34FF6462139B}" srcOrd="0" destOrd="0" presId="urn:microsoft.com/office/officeart/2016/7/layout/RepeatingBendingProcessNew"/>
    <dgm:cxn modelId="{D0233E63-F450-448A-A563-DE0B3CD03330}" type="presParOf" srcId="{1E4A59DF-89E4-4440-AE12-62B335ADCC88}" destId="{0ECF2790-76EE-4A54-BF7C-398799FFFCE9}" srcOrd="2" destOrd="0" presId="urn:microsoft.com/office/officeart/2016/7/layout/RepeatingBendingProcessNew"/>
    <dgm:cxn modelId="{25750AC1-E73F-4CF3-8C85-BAFFACCDAC0C}" type="presParOf" srcId="{1E4A59DF-89E4-4440-AE12-62B335ADCC88}" destId="{CDB4E91C-787C-42D2-A6A1-32859CC2AAAB}" srcOrd="3" destOrd="0" presId="urn:microsoft.com/office/officeart/2016/7/layout/RepeatingBendingProcessNew"/>
    <dgm:cxn modelId="{634ED1D9-645F-4378-83C4-51D83D88BC53}" type="presParOf" srcId="{CDB4E91C-787C-42D2-A6A1-32859CC2AAAB}" destId="{AAE178E4-EEA7-4CEA-A5F7-7547DEC4444E}" srcOrd="0" destOrd="0" presId="urn:microsoft.com/office/officeart/2016/7/layout/RepeatingBendingProcessNew"/>
    <dgm:cxn modelId="{5C6EDC2E-0AEF-49CE-8698-0861A6B8218F}" type="presParOf" srcId="{1E4A59DF-89E4-4440-AE12-62B335ADCC88}" destId="{AE198980-8A64-4543-8B1D-2834309D89D2}" srcOrd="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31647A-CBF4-4F71-ACD5-2FAAF279A5EF}">
      <dsp:nvSpPr>
        <dsp:cNvPr id="0" name=""/>
        <dsp:cNvSpPr/>
      </dsp:nvSpPr>
      <dsp:spPr>
        <a:xfrm>
          <a:off x="2970901" y="1210977"/>
          <a:ext cx="6528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52801" y="45720"/>
              </a:lnTo>
            </a:path>
          </a:pathLst>
        </a:custGeom>
        <a:noFill/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280216" y="1253280"/>
        <a:ext cx="34170" cy="6834"/>
      </dsp:txXfrm>
    </dsp:sp>
    <dsp:sp modelId="{9AC7FD78-BAE6-4C83-A715-C681666EAD91}">
      <dsp:nvSpPr>
        <dsp:cNvPr id="0" name=""/>
        <dsp:cNvSpPr/>
      </dsp:nvSpPr>
      <dsp:spPr>
        <a:xfrm>
          <a:off x="1391" y="365304"/>
          <a:ext cx="2971309" cy="178278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5597" tIns="152829" rIns="145597" bIns="152829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The </a:t>
          </a:r>
          <a:r>
            <a:rPr lang="en-US" sz="2700" kern="1200" dirty="0" smtClean="0"/>
            <a:t>exponentially-growth of the filed</a:t>
          </a:r>
          <a:endParaRPr lang="en-US" sz="2700" kern="1200" dirty="0"/>
        </a:p>
      </dsp:txBody>
      <dsp:txXfrm>
        <a:off x="1391" y="365304"/>
        <a:ext cx="2971309" cy="1782785"/>
      </dsp:txXfrm>
    </dsp:sp>
    <dsp:sp modelId="{CDB4E91C-787C-42D2-A6A1-32859CC2AAAB}">
      <dsp:nvSpPr>
        <dsp:cNvPr id="0" name=""/>
        <dsp:cNvSpPr/>
      </dsp:nvSpPr>
      <dsp:spPr>
        <a:xfrm>
          <a:off x="1487046" y="2146289"/>
          <a:ext cx="3654710" cy="652801"/>
        </a:xfrm>
        <a:custGeom>
          <a:avLst/>
          <a:gdLst/>
          <a:ahLst/>
          <a:cxnLst/>
          <a:rect l="0" t="0" r="0" b="0"/>
          <a:pathLst>
            <a:path>
              <a:moveTo>
                <a:pt x="3654710" y="0"/>
              </a:moveTo>
              <a:lnTo>
                <a:pt x="3654710" y="343500"/>
              </a:lnTo>
              <a:lnTo>
                <a:pt x="0" y="343500"/>
              </a:lnTo>
              <a:lnTo>
                <a:pt x="0" y="652801"/>
              </a:lnTo>
            </a:path>
          </a:pathLst>
        </a:custGeom>
        <a:noFill/>
        <a:ln w="12700" cap="rnd" cmpd="sng" algn="ctr">
          <a:solidFill>
            <a:schemeClr val="accent3">
              <a:hueOff val="-1433403"/>
              <a:satOff val="1180"/>
              <a:lumOff val="-981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221450" y="2469273"/>
        <a:ext cx="185902" cy="6834"/>
      </dsp:txXfrm>
    </dsp:sp>
    <dsp:sp modelId="{0ECF2790-76EE-4A54-BF7C-398799FFFCE9}">
      <dsp:nvSpPr>
        <dsp:cNvPr id="0" name=""/>
        <dsp:cNvSpPr/>
      </dsp:nvSpPr>
      <dsp:spPr>
        <a:xfrm>
          <a:off x="3656102" y="365304"/>
          <a:ext cx="2971309" cy="1782785"/>
        </a:xfrm>
        <a:prstGeom prst="rect">
          <a:avLst/>
        </a:prstGeom>
        <a:solidFill>
          <a:schemeClr val="accent3">
            <a:hueOff val="-716701"/>
            <a:satOff val="590"/>
            <a:lumOff val="-49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5597" tIns="152829" rIns="145597" bIns="152829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/>
            <a:t>Field is very young.</a:t>
          </a:r>
        </a:p>
      </dsp:txBody>
      <dsp:txXfrm>
        <a:off x="3656102" y="365304"/>
        <a:ext cx="2971309" cy="1782785"/>
      </dsp:txXfrm>
    </dsp:sp>
    <dsp:sp modelId="{AE198980-8A64-4543-8B1D-2834309D89D2}">
      <dsp:nvSpPr>
        <dsp:cNvPr id="0" name=""/>
        <dsp:cNvSpPr/>
      </dsp:nvSpPr>
      <dsp:spPr>
        <a:xfrm>
          <a:off x="1391" y="2831491"/>
          <a:ext cx="2971309" cy="1782785"/>
        </a:xfrm>
        <a:prstGeom prst="rect">
          <a:avLst/>
        </a:prstGeom>
        <a:solidFill>
          <a:schemeClr val="accent3">
            <a:hueOff val="-1433403"/>
            <a:satOff val="1180"/>
            <a:lumOff val="-98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5597" tIns="152829" rIns="145597" bIns="152829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Building you own code library can bring work to home</a:t>
          </a:r>
          <a:endParaRPr lang="en-US" sz="2700" kern="1200" dirty="0"/>
        </a:p>
      </dsp:txBody>
      <dsp:txXfrm>
        <a:off x="1391" y="2831491"/>
        <a:ext cx="2971309" cy="17827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3E18E1-4791-49BC-96DE-E73D210525BE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1463D0-44CF-4259-93CA-D306275E9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883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463D0-44CF-4259-93CA-D306275E9D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337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463D0-44CF-4259-93CA-D306275E9D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663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463D0-44CF-4259-93CA-D306275E9D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91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that your organization can tract its economical history. As a ledger the blockchain servers the purpose of storing the transaction. In fact it is a distributed ledger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463D0-44CF-4259-93CA-D306275E9D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445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cpu</a:t>
            </a:r>
            <a:r>
              <a:rPr lang="en-US" dirty="0" smtClean="0"/>
              <a:t> consists of a few cores,</a:t>
            </a:r>
          </a:p>
          <a:p>
            <a:endParaRPr lang="en-US" dirty="0" smtClean="0"/>
          </a:p>
          <a:p>
            <a:r>
              <a:rPr lang="en-US" dirty="0" err="1" smtClean="0"/>
              <a:t>GpU</a:t>
            </a:r>
            <a:r>
              <a:rPr lang="en-US" baseline="0" dirty="0" smtClean="0"/>
              <a:t> consists of massive parallel architecture. Consists of 1000 more small cores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GPUs can often achieve up to 100x speedup over similar CPU algorithms</a:t>
            </a:r>
            <a:endParaRPr lang="en-US" baseline="0" dirty="0" smtClean="0"/>
          </a:p>
          <a:p>
            <a:r>
              <a:rPr lang="en-US" baseline="0" dirty="0" smtClean="0"/>
              <a:t>Designed for </a:t>
            </a:r>
            <a:r>
              <a:rPr lang="en-US" baseline="0" dirty="0" err="1" smtClean="0"/>
              <a:t>handalling</a:t>
            </a:r>
            <a:r>
              <a:rPr lang="en-US" baseline="0" dirty="0" smtClean="0"/>
              <a:t> multiple tasks simultaneously.</a:t>
            </a:r>
          </a:p>
          <a:p>
            <a:r>
              <a:rPr lang="en-US" baseline="0" dirty="0" smtClean="0"/>
              <a:t>In software instructions are executed after one other but there are software that need parallel support. </a:t>
            </a:r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463D0-44CF-4259-93CA-D306275E9D5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421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Although there are theories in internet that flow time to time in internet. </a:t>
            </a:r>
          </a:p>
          <a:p>
            <a:endParaRPr lang="en-US" dirty="0"/>
          </a:p>
          <a:p>
            <a:r>
              <a:rPr lang="en-US" dirty="0"/>
              <a:t>*******************//////////After 8Pages sentence read</a:t>
            </a:r>
          </a:p>
          <a:p>
            <a:r>
              <a:rPr lang="en-US" dirty="0"/>
              <a:t>Including the introductions and conclusion </a:t>
            </a:r>
          </a:p>
          <a:p>
            <a:r>
              <a:rPr lang="en-US" dirty="0"/>
              <a:t>It contains 10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463D0-44CF-4259-93CA-D306275E9D5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07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418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46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3730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542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01318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05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335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510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47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272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65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82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63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32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838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E26B5-1DFF-4493-8A21-3CB4612C100A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030DBAB-2349-44A6-A25D-A885F6CD88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58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5A7802B6-FF37-40CF-A7E2-6F2A0D9A91E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F01EF3-3527-469A-872D-D2796CD2C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0127" y="167268"/>
            <a:ext cx="5700034" cy="4202684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7200" b="1" dirty="0" smtClean="0"/>
              <a:t>Deep Learning</a:t>
            </a:r>
            <a:endParaRPr lang="en-US" sz="72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988332-D21A-4B45-A1FD-B82DB6B6E8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97129" y="4536587"/>
            <a:ext cx="4299666" cy="87104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By </a:t>
            </a:r>
            <a:r>
              <a:rPr lang="en-US" dirty="0" err="1"/>
              <a:t>Hidayatullah</a:t>
            </a:r>
            <a:r>
              <a:rPr lang="en-US" dirty="0"/>
              <a:t> ARGHANDABI</a:t>
            </a:r>
          </a:p>
        </p:txBody>
      </p:sp>
      <p:pic>
        <p:nvPicPr>
          <p:cNvPr id="18" name="Picture 6" descr="istanbul aydÄ±n Ã¼niversitesi png ile ilgili gÃ¶rsel sonucu">
            <a:extLst>
              <a:ext uri="{FF2B5EF4-FFF2-40B4-BE49-F238E27FC236}">
                <a16:creationId xmlns:a16="http://schemas.microsoft.com/office/drawing/2014/main" id="{9FBB75E0-2AC3-47F4-B275-1609D8A4E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977" y="492926"/>
            <a:ext cx="1434884" cy="1434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eep learning ile ilgili gÃ¶rsel sonuc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71" y="1927810"/>
            <a:ext cx="2593402" cy="2355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358649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EB6743CF-E74B-4A3C-A785-599069DB89D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9A21C6-A925-4EEA-8712-222BD720C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321" y="364595"/>
            <a:ext cx="6424440" cy="1320800"/>
          </a:xfrm>
        </p:spPr>
        <p:txBody>
          <a:bodyPr>
            <a:normAutofit/>
          </a:bodyPr>
          <a:lstStyle/>
          <a:p>
            <a:r>
              <a:rPr lang="en-US" dirty="0"/>
              <a:t>What is the </a:t>
            </a:r>
            <a:r>
              <a:rPr lang="en-US" dirty="0" smtClean="0"/>
              <a:t>deep Learning?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22901-A2F8-40FC-A755-742C44856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912" y="1685395"/>
            <a:ext cx="9061987" cy="3888893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sz="2400" dirty="0" smtClean="0"/>
              <a:t>a </a:t>
            </a:r>
            <a:r>
              <a:rPr lang="en-US" sz="2400" dirty="0"/>
              <a:t>type of machine learning in which a model learns to perform classification tasks directly from images, text, or sound</a:t>
            </a:r>
            <a:r>
              <a:rPr lang="en-US" sz="2400" dirty="0" smtClean="0"/>
              <a:t>.</a:t>
            </a:r>
          </a:p>
          <a:p>
            <a:pPr lvl="1"/>
            <a:r>
              <a:rPr lang="en-US" sz="2400" dirty="0" smtClean="0"/>
              <a:t>Uses </a:t>
            </a:r>
            <a:r>
              <a:rPr lang="en-US" sz="2400" dirty="0"/>
              <a:t>a neural network architecture</a:t>
            </a:r>
          </a:p>
          <a:p>
            <a:pPr lvl="1"/>
            <a:r>
              <a:rPr lang="en-US" sz="2400" dirty="0"/>
              <a:t>The term “deep” refers to the number of layers in the </a:t>
            </a:r>
            <a:r>
              <a:rPr lang="en-US" sz="2400" dirty="0" smtClean="0"/>
              <a:t>network</a:t>
            </a:r>
          </a:p>
          <a:p>
            <a:pPr lvl="1"/>
            <a:endParaRPr lang="en-US" sz="2400" dirty="0"/>
          </a:p>
          <a:p>
            <a:r>
              <a:rPr lang="en-US" sz="1900" dirty="0"/>
              <a:t>Invented in 1960-1970</a:t>
            </a:r>
          </a:p>
          <a:p>
            <a:r>
              <a:rPr lang="en-US" sz="1900" dirty="0"/>
              <a:t>Popular in 1980</a:t>
            </a:r>
          </a:p>
          <a:p>
            <a:r>
              <a:rPr lang="en-US" sz="1900" dirty="0"/>
              <a:t>Neuron networks will change the world</a:t>
            </a:r>
          </a:p>
          <a:p>
            <a:r>
              <a:rPr lang="en-US" sz="1900" dirty="0"/>
              <a:t>Suddenly Lost the popularity, Technology was not right standard to </a:t>
            </a:r>
            <a:r>
              <a:rPr lang="en-US" sz="1900" dirty="0" err="1"/>
              <a:t>faciltate</a:t>
            </a:r>
            <a:r>
              <a:rPr lang="en-US" sz="1900" dirty="0"/>
              <a:t> the neuron networks.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762428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086" y="3081027"/>
            <a:ext cx="8293245" cy="3776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Deep Learning and </a:t>
            </a:r>
            <a:r>
              <a:rPr lang="en-US" dirty="0" smtClean="0"/>
              <a:t>Neural </a:t>
            </a:r>
            <a:r>
              <a:rPr lang="en-US" dirty="0"/>
              <a:t>Networks 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(Lot of data)</a:t>
            </a:r>
          </a:p>
          <a:p>
            <a:r>
              <a:rPr lang="en-US" dirty="0"/>
              <a:t>Processing power, Strong computer to process that data.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078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23">
            <a:extLst>
              <a:ext uri="{FF2B5EF4-FFF2-40B4-BE49-F238E27FC236}">
                <a16:creationId xmlns:a16="http://schemas.microsoft.com/office/drawing/2014/main" id="{609316A9-990D-4EC3-A671-70EE5C1493A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3E8462A-FEBA-4848-81CC-3F8DA3E477B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109F83F-40FE-4DB3-84CC-09FB3340D06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7941F9B1-B01B-4A84-89D9-B169AEB4E45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757" y="1165236"/>
            <a:ext cx="11070416" cy="4849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547066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23">
            <a:extLst>
              <a:ext uri="{FF2B5EF4-FFF2-40B4-BE49-F238E27FC236}">
                <a16:creationId xmlns:a16="http://schemas.microsoft.com/office/drawing/2014/main" id="{609316A9-990D-4EC3-A671-70EE5C1493A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3E8462A-FEBA-4848-81CC-3F8DA3E477B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109F83F-40FE-4DB3-84CC-09FB3340D06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7941F9B1-B01B-4A84-89D9-B169AEB4E45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130" y="638503"/>
            <a:ext cx="8610762" cy="5541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674088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23">
            <a:extLst>
              <a:ext uri="{FF2B5EF4-FFF2-40B4-BE49-F238E27FC236}">
                <a16:creationId xmlns:a16="http://schemas.microsoft.com/office/drawing/2014/main" id="{609316A9-990D-4EC3-A671-70EE5C1493A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3E8462A-FEBA-4848-81CC-3F8DA3E477B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109F83F-40FE-4DB3-84CC-09FB3340D06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7941F9B1-B01B-4A84-89D9-B169AEB4E45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125" y="1531961"/>
            <a:ext cx="6134100" cy="4505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9540832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A3576-063E-491A-B7C5-C280590BB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</a:t>
            </a:r>
            <a:endParaRPr lang="en-US" dirty="0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930400"/>
            <a:ext cx="8890826" cy="358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86241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A3576-063E-491A-B7C5-C280590BB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</a:t>
            </a:r>
            <a:endParaRPr lang="en-US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293" y="1424878"/>
            <a:ext cx="8856750" cy="401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83194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GPU Programming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Untitled Project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" t="5484" r="429"/>
          <a:stretch/>
        </p:blipFill>
        <p:spPr>
          <a:xfrm>
            <a:off x="458969" y="1269999"/>
            <a:ext cx="9619850" cy="495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991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609316A9-990D-4EC3-A671-70EE5C1493A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B0C6109-9159-49CA-AD7A-F9035539DB7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686F14F5-308C-4EB6-87AB-05DE9501B1A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23">
              <a:extLst>
                <a:ext uri="{FF2B5EF4-FFF2-40B4-BE49-F238E27FC236}">
                  <a16:creationId xmlns:a16="http://schemas.microsoft.com/office/drawing/2014/main" id="{BA032363-A188-47C5-9D59-9B788809DCD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Rectangle 25">
              <a:extLst>
                <a:ext uri="{FF2B5EF4-FFF2-40B4-BE49-F238E27FC236}">
                  <a16:creationId xmlns:a16="http://schemas.microsoft.com/office/drawing/2014/main" id="{2C4077DF-6BB9-4069-AD28-6B1664EBB0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Isosceles Triangle 75">
              <a:extLst>
                <a:ext uri="{FF2B5EF4-FFF2-40B4-BE49-F238E27FC236}">
                  <a16:creationId xmlns:a16="http://schemas.microsoft.com/office/drawing/2014/main" id="{1D2B8B50-3419-41ED-9A9F-3CF9EEBBD3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Rectangle 27">
              <a:extLst>
                <a:ext uri="{FF2B5EF4-FFF2-40B4-BE49-F238E27FC236}">
                  <a16:creationId xmlns:a16="http://schemas.microsoft.com/office/drawing/2014/main" id="{5C640498-2E73-4FA2-BEB6-C3596A458C8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8">
              <a:extLst>
                <a:ext uri="{FF2B5EF4-FFF2-40B4-BE49-F238E27FC236}">
                  <a16:creationId xmlns:a16="http://schemas.microsoft.com/office/drawing/2014/main" id="{3240EEFC-4112-4C39-A816-C815774F6D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29">
              <a:extLst>
                <a:ext uri="{FF2B5EF4-FFF2-40B4-BE49-F238E27FC236}">
                  <a16:creationId xmlns:a16="http://schemas.microsoft.com/office/drawing/2014/main" id="{ADF362B0-03EA-4800-9FAA-9F128587E42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0BA84559-2F4C-4795-9246-4C563F942DB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FA77A1AA-CA47-4A91-A0A1-0A8CE31A985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03E8462A-FEBA-4848-81CC-3F8DA3E477B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2109F83F-40FE-4DB3-84CC-09FB3340D06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DE492D7-C3C3-48FF-80C8-37021EA0262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Rectangle 23">
              <a:extLst>
                <a:ext uri="{FF2B5EF4-FFF2-40B4-BE49-F238E27FC236}">
                  <a16:creationId xmlns:a16="http://schemas.microsoft.com/office/drawing/2014/main" id="{0B30FF97-2E9A-490A-AED2-90BA2E0EC17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25">
              <a:extLst>
                <a:ext uri="{FF2B5EF4-FFF2-40B4-BE49-F238E27FC236}">
                  <a16:creationId xmlns:a16="http://schemas.microsoft.com/office/drawing/2014/main" id="{B6D53C7D-A312-47B6-A66A-230A19CFAC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9" name="Isosceles Triangle 88">
              <a:extLst>
                <a:ext uri="{FF2B5EF4-FFF2-40B4-BE49-F238E27FC236}">
                  <a16:creationId xmlns:a16="http://schemas.microsoft.com/office/drawing/2014/main" id="{9329D58C-0D2E-4A2B-AD6A-9CEE506784A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0" name="Rectangle 27">
              <a:extLst>
                <a:ext uri="{FF2B5EF4-FFF2-40B4-BE49-F238E27FC236}">
                  <a16:creationId xmlns:a16="http://schemas.microsoft.com/office/drawing/2014/main" id="{9D446EDE-C690-4461-8BF2-7634808FC8B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1" name="Rectangle 28">
              <a:extLst>
                <a:ext uri="{FF2B5EF4-FFF2-40B4-BE49-F238E27FC236}">
                  <a16:creationId xmlns:a16="http://schemas.microsoft.com/office/drawing/2014/main" id="{323F3D34-6531-4AD7-A8C6-195A090281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2" name="Rectangle 29">
              <a:extLst>
                <a:ext uri="{FF2B5EF4-FFF2-40B4-BE49-F238E27FC236}">
                  <a16:creationId xmlns:a16="http://schemas.microsoft.com/office/drawing/2014/main" id="{B9B0AE3F-2350-435F-A9B0-C310BF87638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4EFA655C-9E50-4C14-A89E-AD7B648E4E2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4" name="Isosceles Triangle 93">
              <a:extLst>
                <a:ext uri="{FF2B5EF4-FFF2-40B4-BE49-F238E27FC236}">
                  <a16:creationId xmlns:a16="http://schemas.microsoft.com/office/drawing/2014/main" id="{3E843863-7D25-4C01-9A17-E817CB6D998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96" name="Rectangle 95">
            <a:extLst>
              <a:ext uri="{FF2B5EF4-FFF2-40B4-BE49-F238E27FC236}">
                <a16:creationId xmlns:a16="http://schemas.microsoft.com/office/drawing/2014/main" id="{7941F9B1-B01B-4A84-89D9-B169AEB4E45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" descr="AI frame works companies ile ilgili gÃ¶rsel sonucu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727" y="480060"/>
            <a:ext cx="7446430" cy="589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03370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03331" y="467057"/>
            <a:ext cx="8596668" cy="1320800"/>
          </a:xfrm>
        </p:spPr>
        <p:txBody>
          <a:bodyPr/>
          <a:lstStyle/>
          <a:p>
            <a:r>
              <a:rPr lang="en-US" dirty="0" smtClean="0"/>
              <a:t>Application</a:t>
            </a:r>
            <a:endParaRPr lang="en-US" dirty="0"/>
          </a:p>
        </p:txBody>
      </p:sp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7028" y="1951629"/>
            <a:ext cx="4295514" cy="421322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422901-A2F8-40FC-A755-742C448567BD}"/>
              </a:ext>
            </a:extLst>
          </p:cNvPr>
          <p:cNvSpPr txBox="1">
            <a:spLocks/>
          </p:cNvSpPr>
          <p:nvPr/>
        </p:nvSpPr>
        <p:spPr>
          <a:xfrm>
            <a:off x="204716" y="1787857"/>
            <a:ext cx="5308980" cy="49677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400" dirty="0"/>
              <a:t> A self-driving vehicle slows down as it approaches a pedestrian crosswalk. </a:t>
            </a:r>
            <a:endParaRPr lang="en-US" sz="2400" dirty="0" smtClean="0"/>
          </a:p>
          <a:p>
            <a:pPr lvl="1"/>
            <a:r>
              <a:rPr lang="en-US" sz="2400" dirty="0" smtClean="0"/>
              <a:t>An </a:t>
            </a:r>
            <a:r>
              <a:rPr lang="en-US" sz="2400" dirty="0"/>
              <a:t>ATM rejects a counterfeit bank note. </a:t>
            </a:r>
            <a:endParaRPr lang="en-US" sz="2400" dirty="0" smtClean="0"/>
          </a:p>
          <a:p>
            <a:pPr lvl="1"/>
            <a:r>
              <a:rPr lang="en-US" sz="2400" dirty="0" smtClean="0"/>
              <a:t> </a:t>
            </a:r>
            <a:r>
              <a:rPr lang="en-US" sz="2400" dirty="0"/>
              <a:t>A smartphone app gives an instant translation of a foreign street sign. </a:t>
            </a:r>
            <a:endParaRPr lang="en-US" sz="2400" dirty="0" smtClean="0"/>
          </a:p>
          <a:p>
            <a:pPr lvl="1"/>
            <a:r>
              <a:rPr lang="en-US" sz="2400" dirty="0" smtClean="0"/>
              <a:t>well-suited </a:t>
            </a:r>
            <a:r>
              <a:rPr lang="en-US" sz="2400" dirty="0"/>
              <a:t>to identification applications such as face recognition, text translation, voice recognition, and advanced driver assistance systems, including, lane classification and traffic sign recognition.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04906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F10FD715-4DCE-4779-B634-EC78315EA21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A1FE6BB-DFB2-4080-9B5E-076EF5DDE67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9D7A64-D296-4989-A3A1-B29969EE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en-US" sz="4000" dirty="0" smtClean="0"/>
              <a:t>Contents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587F5-9F18-4345-BF09-42FEA4273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917" y="1109144"/>
            <a:ext cx="6833951" cy="4764713"/>
          </a:xfrm>
        </p:spPr>
        <p:txBody>
          <a:bodyPr anchor="ctr">
            <a:normAutofit/>
          </a:bodyPr>
          <a:lstStyle/>
          <a:p>
            <a:r>
              <a:rPr lang="en-US" sz="2400" dirty="0" smtClean="0"/>
              <a:t>What is deep Learning</a:t>
            </a:r>
            <a:endParaRPr lang="en-US" sz="2400" dirty="0"/>
          </a:p>
          <a:p>
            <a:r>
              <a:rPr lang="en-US" sz="2400" dirty="0" smtClean="0"/>
              <a:t>How deep Learning works</a:t>
            </a:r>
            <a:endParaRPr lang="en-US" sz="2400" dirty="0"/>
          </a:p>
          <a:p>
            <a:r>
              <a:rPr lang="en-US" sz="2400" dirty="0" smtClean="0"/>
              <a:t>Deep learning vs machine learning</a:t>
            </a:r>
            <a:endParaRPr lang="en-US" sz="2400" dirty="0"/>
          </a:p>
          <a:p>
            <a:r>
              <a:rPr lang="en-US" sz="2400" dirty="0" smtClean="0"/>
              <a:t>Real World Projects</a:t>
            </a:r>
          </a:p>
          <a:p>
            <a:r>
              <a:rPr lang="en-US" sz="2400" dirty="0" smtClean="0"/>
              <a:t>Code our Deep learning based detection algorithm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81692673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uman detection algorithm ile ilgili gÃ¶rsel sonu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23" y="18868"/>
            <a:ext cx="12139577" cy="683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76" name="Group 70">
            <a:extLst>
              <a:ext uri="{FF2B5EF4-FFF2-40B4-BE49-F238E27FC236}">
                <a16:creationId xmlns:a16="http://schemas.microsoft.com/office/drawing/2014/main" id="{88C9B83F-64CD-41C1-925F-A08801FFD0B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6" name="Isosceles Triangle 7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077" name="Parallelogram 82">
            <a:extLst>
              <a:ext uri="{FF2B5EF4-FFF2-40B4-BE49-F238E27FC236}">
                <a16:creationId xmlns:a16="http://schemas.microsoft.com/office/drawing/2014/main" id="{FFD44D11-B1C5-420A-9591-370DC8BAA10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4541" y="0"/>
            <a:ext cx="73152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9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78" name="Straight Connector 84">
            <a:extLst>
              <a:ext uri="{FF2B5EF4-FFF2-40B4-BE49-F238E27FC236}">
                <a16:creationId xmlns:a16="http://schemas.microsoft.com/office/drawing/2014/main" id="{9FF46BC6-C78D-47E7-87CF-A1DD38B02BD3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79" name="Straight Connector 86">
            <a:extLst>
              <a:ext uri="{FF2B5EF4-FFF2-40B4-BE49-F238E27FC236}">
                <a16:creationId xmlns:a16="http://schemas.microsoft.com/office/drawing/2014/main" id="{BE3C958F-F320-49F4-9AB7-FD2F51A7712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80" name="Rectangle 23">
            <a:extLst>
              <a:ext uri="{FF2B5EF4-FFF2-40B4-BE49-F238E27FC236}">
                <a16:creationId xmlns:a16="http://schemas.microsoft.com/office/drawing/2014/main" id="{1C4DC544-6AEA-484E-A978-32384E2F9BD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81" name="Rectangle 25">
            <a:extLst>
              <a:ext uri="{FF2B5EF4-FFF2-40B4-BE49-F238E27FC236}">
                <a16:creationId xmlns:a16="http://schemas.microsoft.com/office/drawing/2014/main" id="{A1F1470C-B594-449D-A8CD-EB7BC156F7B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82" name="Isosceles Triangle 92">
            <a:extLst>
              <a:ext uri="{FF2B5EF4-FFF2-40B4-BE49-F238E27FC236}">
                <a16:creationId xmlns:a16="http://schemas.microsoft.com/office/drawing/2014/main" id="{B809F8B1-FE88-427F-98C6-1B8CFED8028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83" name="Rectangle 27">
            <a:extLst>
              <a:ext uri="{FF2B5EF4-FFF2-40B4-BE49-F238E27FC236}">
                <a16:creationId xmlns:a16="http://schemas.microsoft.com/office/drawing/2014/main" id="{2050D290-680D-48D7-9488-498F59E54FF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84" name="Rectangle 28">
            <a:extLst>
              <a:ext uri="{FF2B5EF4-FFF2-40B4-BE49-F238E27FC236}">
                <a16:creationId xmlns:a16="http://schemas.microsoft.com/office/drawing/2014/main" id="{E8C81616-E276-41D8-92C5-1C891FE995B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85" name="Rectangle 29">
            <a:extLst>
              <a:ext uri="{FF2B5EF4-FFF2-40B4-BE49-F238E27FC236}">
                <a16:creationId xmlns:a16="http://schemas.microsoft.com/office/drawing/2014/main" id="{86BBDB21-2BF1-4C2F-A790-19FBC789C3F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86" name="Isosceles Triangle 100">
            <a:extLst>
              <a:ext uri="{FF2B5EF4-FFF2-40B4-BE49-F238E27FC236}">
                <a16:creationId xmlns:a16="http://schemas.microsoft.com/office/drawing/2014/main" id="{E78FF87C-9F4A-4F75-998D-3ECB6543BA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87" name="Isosceles Triangle 102">
            <a:extLst>
              <a:ext uri="{FF2B5EF4-FFF2-40B4-BE49-F238E27FC236}">
                <a16:creationId xmlns:a16="http://schemas.microsoft.com/office/drawing/2014/main" id="{3167F201-EA3A-41F3-8305-5985A44A95A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066114-A964-4A5F-99A1-EA3D662EC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4200" y="1678665"/>
            <a:ext cx="5005447" cy="236913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5400" dirty="0" smtClean="0"/>
              <a:t>Human Detection Algorithms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D3B16-374E-46E8-A2A1-040F40C8EB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964" y="4050832"/>
            <a:ext cx="4899304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Detects Humans using neural networks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7911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65AC7D1-EAA9-48F5-B509-60A7F50BF7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6320AF9-619A-4175-865B-5663E1AEF4C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3B6EC6-D752-4EE7-908B-F8F19E8C7FEA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FECD4E8-AD3E-4228-82A2-9461958EA94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A032553A-72E8-4B0D-8405-FF9771C9AF0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1F9D6ACB-2FF4-49F9-978A-E0D5327FC63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42BFA2A-77A0-4F60-A32A-685681C848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597015-0599-45D7-AD78-80CDC601C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YOLO </a:t>
            </a:r>
            <a:b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You Look Only Once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38684-A7B1-4CFA-B3D8-C09A5C3D3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6084" y="609600"/>
            <a:ext cx="5511296" cy="5545667"/>
          </a:xfrm>
        </p:spPr>
        <p:txBody>
          <a:bodyPr anchor="ctr">
            <a:normAutofit/>
          </a:bodyPr>
          <a:lstStyle/>
          <a:p>
            <a:r>
              <a:rPr lang="en-US" dirty="0"/>
              <a:t>YOLOv3 is extremely fast and accurate</a:t>
            </a:r>
            <a:r>
              <a:rPr lang="en-US" dirty="0" smtClean="0"/>
              <a:t>.</a:t>
            </a:r>
          </a:p>
          <a:p>
            <a:r>
              <a:rPr lang="en-US" dirty="0"/>
              <a:t>looks at the whole image at test time so its predictions are informed by global context in the image</a:t>
            </a:r>
            <a:r>
              <a:rPr lang="en-US" dirty="0" smtClean="0"/>
              <a:t>.</a:t>
            </a:r>
          </a:p>
          <a:p>
            <a:r>
              <a:rPr lang="en-US" dirty="0">
                <a:solidFill>
                  <a:srgbClr val="FFFFFF"/>
                </a:solidFill>
              </a:rPr>
              <a:t>pre-trained weight file </a:t>
            </a:r>
            <a:r>
              <a:rPr lang="en-US" dirty="0" smtClean="0">
                <a:solidFill>
                  <a:srgbClr val="FFFFFF"/>
                </a:solidFill>
              </a:rPr>
              <a:t>(</a:t>
            </a:r>
            <a:r>
              <a:rPr lang="en-US" dirty="0">
                <a:solidFill>
                  <a:srgbClr val="FFFFFF"/>
                </a:solidFill>
              </a:rPr>
              <a:t>237 MB)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40828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pjreddie.com/media/image/Screen_Shot_2018-03-24_at_10.48.42_P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-270443"/>
            <a:ext cx="9103740" cy="7686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17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A4ADC-A5A5-44DA-B537-201F3CCE0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Datafromsky.com</a:t>
            </a:r>
            <a:endParaRPr lang="en-US" dirty="0"/>
          </a:p>
        </p:txBody>
      </p:sp>
      <p:pic>
        <p:nvPicPr>
          <p:cNvPr id="5" name="Untitled Projec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7334" y="1270000"/>
            <a:ext cx="9051925" cy="5135563"/>
          </a:xfrm>
        </p:spPr>
      </p:pic>
    </p:spTree>
    <p:extLst>
      <p:ext uri="{BB962C8B-B14F-4D97-AF65-F5344CB8AC3E}">
        <p14:creationId xmlns:p14="http://schemas.microsoft.com/office/powerpoint/2010/main" val="111291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17BBA-9EE6-4F86-AF4E-C50F0C1C8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46" y="2987040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408878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55AE6B0-AC9E-4167-806F-E9DB135FC46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23416A-383B-4FDC-B4C9-D8EDDFE9C04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B0D29D5-3F7C-4197-821B-6D60A66CC04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47FB49A-3541-428A-AADE-682A3C50563D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D96F53DC-08F1-42C6-B558-B83D54B276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AFE48CAF-A51C-463F-A570-ED99439A5CA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1F0C48B-50FF-4351-8207-16D0960483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300384B6-5ED6-4F91-A548-B706D837513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337AFFAE-C182-463C-9459-8AB3C69D9A2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510ACF17-C3F0-42BF-BDEB-D079277121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804EFD0-B84E-476F-9FC6-6C4A42EA005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87BD1F4E-A66D-4C06-86DA-8D56CA7A3B4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41044E-19B2-46B6-9B30-6CF69C6BB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16" y="1318193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5400" dirty="0"/>
              <a:t>Motivation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333BE31-0AFE-43A4-9173-32880CC1A6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6519563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0572677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F10FD715-4DCE-4779-B634-EC78315EA21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A1FE6BB-DFB2-4080-9B5E-076EF5DDE67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6FFF147-BC06-4FC9-B1E5-BC3869960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en-US" sz="5400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53959-97D1-477D-B061-072DDE2D4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918" y="1109145"/>
            <a:ext cx="7047768" cy="5245160"/>
          </a:xfrm>
        </p:spPr>
        <p:txBody>
          <a:bodyPr anchor="ctr">
            <a:normAutofit/>
          </a:bodyPr>
          <a:lstStyle/>
          <a:p>
            <a:r>
              <a:rPr lang="en-US" sz="2000" dirty="0" smtClean="0"/>
              <a:t>Searched the literature </a:t>
            </a:r>
            <a:endParaRPr lang="en-US" sz="2000" dirty="0"/>
          </a:p>
          <a:p>
            <a:r>
              <a:rPr lang="en-US" sz="2000" dirty="0" smtClean="0"/>
              <a:t>Companies involved in Deep learning</a:t>
            </a:r>
          </a:p>
          <a:p>
            <a:r>
              <a:rPr lang="en-US" sz="2000" dirty="0" smtClean="0"/>
              <a:t>Real World examples</a:t>
            </a:r>
          </a:p>
          <a:p>
            <a:r>
              <a:rPr lang="en-US" sz="2000" dirty="0" smtClean="0"/>
              <a:t>Share my own experience</a:t>
            </a:r>
          </a:p>
          <a:p>
            <a:r>
              <a:rPr lang="en-US" sz="2000" dirty="0" smtClean="0"/>
              <a:t>Current available algorithms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7982187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65AC7D1-EAA9-48F5-B509-60A7F50BF7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6320AF9-619A-4175-865B-5663E1AEF4C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3B6EC6-D752-4EE7-908B-F8F19E8C7FEA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FECD4E8-AD3E-4228-82A2-9461958EA94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A032553A-72E8-4B0D-8405-FF9771C9AF0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1F9D6ACB-2FF4-49F9-978A-E0D5327FC63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42BFA2A-77A0-4F60-A32A-685681C848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274188-6477-41B0-84EE-4B9F6809E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Development 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environment</a:t>
            </a:r>
            <a:b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&amp; </a:t>
            </a:r>
            <a:b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Hardware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19624-01F2-4EED-800A-DC92A2AA8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3511" y="3766061"/>
            <a:ext cx="5511296" cy="353463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NodeJS for the project (JavaScript)</a:t>
            </a:r>
          </a:p>
          <a:p>
            <a:r>
              <a:rPr lang="en-US" dirty="0">
                <a:solidFill>
                  <a:srgbClr val="FFFFFF"/>
                </a:solidFill>
              </a:rPr>
              <a:t>Write test as we go along </a:t>
            </a:r>
          </a:p>
        </p:txBody>
      </p:sp>
      <p:pic>
        <p:nvPicPr>
          <p:cNvPr id="2054" name="Picture 6" descr="python png ile ilgili gÃ¶rsel sonucu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064" y="76832"/>
            <a:ext cx="2305473" cy="2305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 descr="tensorflow png ile ilgili gÃ¶rsel sonucu"/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5526" y="194325"/>
            <a:ext cx="2625051" cy="2187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opencv png ile ilgili gÃ¶rsel sonucu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185" y="2156175"/>
            <a:ext cx="1644809" cy="2025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anaconda python png ile ilgili gÃ¶rsel sonucu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521" y="3424766"/>
            <a:ext cx="3029063" cy="1514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nvidia png ile ilgili gÃ¶rsel sonucu"/>
          <p:cNvPicPr>
            <a:picLocks noChangeAspect="1" noChangeArrowheads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196" y="4906114"/>
            <a:ext cx="2080626" cy="1535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34383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33" y="1106226"/>
            <a:ext cx="9156018" cy="480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209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Neurotransmission - 3D Medical Animat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1117" y="609600"/>
            <a:ext cx="8069101" cy="5922831"/>
          </a:xfrm>
        </p:spPr>
      </p:pic>
    </p:spTree>
    <p:extLst>
      <p:ext uri="{BB962C8B-B14F-4D97-AF65-F5344CB8AC3E}">
        <p14:creationId xmlns:p14="http://schemas.microsoft.com/office/powerpoint/2010/main" val="4041439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human brain neurons cell ile ilgili gÃ¶rsel sonu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384" y="2660697"/>
            <a:ext cx="7620000" cy="3162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0729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eep learning ile ilgili gÃ¶rsel sonu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0" y="1597"/>
            <a:ext cx="12189160" cy="6856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D3B16-374E-46E8-A2A1-040F40C8EB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964" y="4050832"/>
            <a:ext cx="4899304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Detects Humans using neural networks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04068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1209</TotalTime>
  <Words>427</Words>
  <Application>Microsoft Office PowerPoint</Application>
  <PresentationFormat>Geniş ekran</PresentationFormat>
  <Paragraphs>71</Paragraphs>
  <Slides>24</Slides>
  <Notes>6</Notes>
  <HiddenSlides>0</HiddenSlides>
  <MMClips>3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24</vt:i4>
      </vt:variant>
    </vt:vector>
  </HeadingPairs>
  <TitlesOfParts>
    <vt:vector size="29" baseType="lpstr">
      <vt:lpstr>Arial</vt:lpstr>
      <vt:lpstr>Calibri</vt:lpstr>
      <vt:lpstr>Trebuchet MS</vt:lpstr>
      <vt:lpstr>Wingdings 3</vt:lpstr>
      <vt:lpstr>Facet</vt:lpstr>
      <vt:lpstr>Deep Learning</vt:lpstr>
      <vt:lpstr>Contents</vt:lpstr>
      <vt:lpstr>Motivation </vt:lpstr>
      <vt:lpstr>Roadmap</vt:lpstr>
      <vt:lpstr>Development environment &amp;  Hardware</vt:lpstr>
      <vt:lpstr>PowerPoint Sunusu</vt:lpstr>
      <vt:lpstr>PowerPoint Sunusu</vt:lpstr>
      <vt:lpstr>PowerPoint Sunusu</vt:lpstr>
      <vt:lpstr>PowerPoint Sunusu</vt:lpstr>
      <vt:lpstr>What is the deep Learning?</vt:lpstr>
      <vt:lpstr>Need for Deep Learning and Neural Networks </vt:lpstr>
      <vt:lpstr>PowerPoint Sunusu</vt:lpstr>
      <vt:lpstr>PowerPoint Sunusu</vt:lpstr>
      <vt:lpstr>PowerPoint Sunusu</vt:lpstr>
      <vt:lpstr>Neural Network</vt:lpstr>
      <vt:lpstr>Neural Network</vt:lpstr>
      <vt:lpstr>GPU Programming</vt:lpstr>
      <vt:lpstr>PowerPoint Sunusu</vt:lpstr>
      <vt:lpstr>Application</vt:lpstr>
      <vt:lpstr>Human Detection Algorithms</vt:lpstr>
      <vt:lpstr>YOLO  You Look Only Once</vt:lpstr>
      <vt:lpstr>PowerPoint Sunusu</vt:lpstr>
      <vt:lpstr>Datafromsky.com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Blockchain and a Cryptocurrency</dc:title>
  <dc:creator>Hidayatullah Arghandabi</dc:creator>
  <cp:lastModifiedBy>Windows User</cp:lastModifiedBy>
  <cp:revision>115</cp:revision>
  <dcterms:created xsi:type="dcterms:W3CDTF">2018-02-26T08:43:27Z</dcterms:created>
  <dcterms:modified xsi:type="dcterms:W3CDTF">2018-05-04T11:57:40Z</dcterms:modified>
</cp:coreProperties>
</file>

<file path=docProps/thumbnail.jpeg>
</file>